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g" ContentType="vide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5"/>
  </p:notesMasterIdLst>
  <p:sldIdLst>
    <p:sldId id="256" r:id="rId2"/>
    <p:sldId id="918" r:id="rId3"/>
    <p:sldId id="292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5"/>
    <p:restoredTop sz="94880"/>
  </p:normalViewPr>
  <p:slideViewPr>
    <p:cSldViewPr snapToGrid="0" snapToObjects="1">
      <p:cViewPr varScale="1">
        <p:scale>
          <a:sx n="102" d="100"/>
          <a:sy n="102" d="100"/>
        </p:scale>
        <p:origin x="185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1.png>
</file>

<file path=ppt/media/image340.png>
</file>

<file path=ppt/media/image350.png>
</file>

<file path=ppt/media/image360.png>
</file>

<file path=ppt/media/image361.png>
</file>

<file path=ppt/media/image38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5/16/22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28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5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5/16/22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5/16/22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7.png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340.png"/><Relationship Id="rId7" Type="http://schemas.openxmlformats.org/officeDocument/2006/relationships/image" Target="../media/image380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1.png"/><Relationship Id="rId5" Type="http://schemas.openxmlformats.org/officeDocument/2006/relationships/image" Target="../media/image360.png"/><Relationship Id="rId4" Type="http://schemas.openxmlformats.org/officeDocument/2006/relationships/image" Target="../media/image3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/>
          </a:p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itle 13"/>
          <p:cNvSpPr txBox="1">
            <a:spLocks/>
          </p:cNvSpPr>
          <p:nvPr/>
        </p:nvSpPr>
        <p:spPr>
          <a:xfrm>
            <a:off x="515760" y="1228440"/>
            <a:ext cx="4831743" cy="1690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749" rtl="0" eaLnBrk="1" latinLnBrk="0" hangingPunct="1">
              <a:lnSpc>
                <a:spcPts val="2775"/>
              </a:lnSpc>
              <a:spcBef>
                <a:spcPct val="0"/>
              </a:spcBef>
              <a:buNone/>
              <a:defRPr sz="2700" b="0" i="0" kern="12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A Validation Methodology: </a:t>
            </a:r>
          </a:p>
          <a:p>
            <a:r>
              <a:rPr lang="en-US" dirty="0"/>
              <a:t>Code and Solution Verification</a:t>
            </a:r>
            <a:r>
              <a:rPr lang="en-US"/>
              <a:t>;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3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a Strong V&amp;V Process</a:t>
            </a:r>
            <a:br>
              <a:rPr lang="en-US" dirty="0"/>
            </a:br>
            <a:r>
              <a:rPr lang="en-US" dirty="0"/>
              <a:t>LES-based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9" y="1441700"/>
            <a:ext cx="4883442" cy="39820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kern="0" dirty="0"/>
              <a:t>Established a sound LES-based verification and validation process (with uncertainty quantification) that includes the following attributes: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kern="0" dirty="0"/>
              <a:t>Definition of key physics, Phenomena Identification Ranking Table (PIRT)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kern="0" dirty="0"/>
              <a:t>Code implementation and verification </a:t>
            </a:r>
          </a:p>
          <a:p>
            <a:pPr lvl="1">
              <a:buFont typeface="Arial" charset="0"/>
              <a:buChar char="•"/>
            </a:pPr>
            <a:r>
              <a:rPr lang="en-US" kern="0" dirty="0"/>
              <a:t>Validation including solution verification (meshes with converged statistics)</a:t>
            </a:r>
          </a:p>
          <a:p>
            <a:pPr lvl="1">
              <a:buFont typeface="Arial" charset="0"/>
              <a:buChar char="•"/>
            </a:pPr>
            <a:r>
              <a:rPr lang="en-US" kern="0" dirty="0"/>
              <a:t>Structural uncertainty, i.e., model form, quantification</a:t>
            </a:r>
          </a:p>
          <a:p>
            <a:pPr lvl="1">
              <a:buFont typeface="Arial" charset="0"/>
              <a:buChar char="•"/>
            </a:pPr>
            <a:r>
              <a:rPr lang="en-US" u="sng" kern="0" dirty="0"/>
              <a:t>Physics assumptions</a:t>
            </a:r>
            <a:r>
              <a:rPr lang="en-US" kern="0" dirty="0"/>
              <a:t>, i.e., your conceptual model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45BBFB-05BF-2D4C-BE1A-D99A49F3C7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694" y="2601738"/>
            <a:ext cx="2315651" cy="205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BB249F-18FE-8344-B5E2-9A9BC5988255}"/>
              </a:ext>
            </a:extLst>
          </p:cNvPr>
          <p:cNvSpPr txBox="1"/>
          <p:nvPr/>
        </p:nvSpPr>
        <p:spPr>
          <a:xfrm>
            <a:off x="48712" y="6434515"/>
            <a:ext cx="5952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“An assessment of atypical mesh topologies for low-Mach LES”, Domino et al., </a:t>
            </a:r>
            <a:r>
              <a:rPr lang="en-US" sz="1200" i="1" dirty="0"/>
              <a:t>Comp &amp; Fluids</a:t>
            </a:r>
            <a:r>
              <a:rPr lang="en-US" sz="1200" dirty="0"/>
              <a:t>, 2019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22BFC2-33DD-0940-AC94-FB2FFAE964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724" y="4787669"/>
            <a:ext cx="2315650" cy="2057400"/>
          </a:xfrm>
          <a:prstGeom prst="rect">
            <a:avLst/>
          </a:prstGeom>
        </p:spPr>
      </p:pic>
      <p:pic>
        <p:nvPicPr>
          <p:cNvPr id="12" name="xflowFinalR2P1.mpg">
            <a:hlinkClick r:id="" action="ppaction://media"/>
            <a:extLst>
              <a:ext uri="{FF2B5EF4-FFF2-40B4-BE49-F238E27FC236}">
                <a16:creationId xmlns:a16="http://schemas.microsoft.com/office/drawing/2014/main" id="{6737F93D-D77F-5545-8B27-09C8F51386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00980" y="4286937"/>
            <a:ext cx="3600451" cy="2057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82A232-0F80-D94A-85DB-C124A5DAC744}"/>
              </a:ext>
            </a:extLst>
          </p:cNvPr>
          <p:cNvSpPr txBox="1"/>
          <p:nvPr/>
        </p:nvSpPr>
        <p:spPr>
          <a:xfrm>
            <a:off x="6442962" y="2586943"/>
            <a:ext cx="14366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Structural UQ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4615FD1-24A8-474A-A0B6-FE1A8D3214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704" y="531951"/>
            <a:ext cx="2698133" cy="2057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3CEAC6-9513-DC45-BD76-7C919EE228B3}"/>
              </a:ext>
            </a:extLst>
          </p:cNvPr>
          <p:cNvSpPr txBox="1"/>
          <p:nvPr/>
        </p:nvSpPr>
        <p:spPr>
          <a:xfrm>
            <a:off x="6496233" y="584463"/>
            <a:ext cx="1454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Numerical UQ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AF74F8-4AA2-4D40-BF43-1834D47DC847}"/>
              </a:ext>
            </a:extLst>
          </p:cNvPr>
          <p:cNvSpPr txBox="1"/>
          <p:nvPr/>
        </p:nvSpPr>
        <p:spPr>
          <a:xfrm>
            <a:off x="6602887" y="4750491"/>
            <a:ext cx="11641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Physics UQ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490373-CF44-C440-9D9B-0184DF7E081C}"/>
              </a:ext>
            </a:extLst>
          </p:cNvPr>
          <p:cNvSpPr txBox="1"/>
          <p:nvPr/>
        </p:nvSpPr>
        <p:spPr>
          <a:xfrm>
            <a:off x="303175" y="4093445"/>
            <a:ext cx="20457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Non-isothermal MMS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65609F8-D9B6-4740-B6FF-9147F7051B7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4" b="3014"/>
          <a:stretch/>
        </p:blipFill>
        <p:spPr>
          <a:xfrm>
            <a:off x="35432" y="4348959"/>
            <a:ext cx="2219253" cy="1995378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7BEF1A77-9452-A34D-A4C2-68D3E35C70AB}"/>
              </a:ext>
            </a:extLst>
          </p:cNvPr>
          <p:cNvSpPr/>
          <p:nvPr/>
        </p:nvSpPr>
        <p:spPr>
          <a:xfrm>
            <a:off x="832104" y="5129784"/>
            <a:ext cx="301752" cy="594360"/>
          </a:xfrm>
          <a:prstGeom prst="leftBrac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9D09B7-6E70-D743-95DA-6A92A9746379}"/>
              </a:ext>
            </a:extLst>
          </p:cNvPr>
          <p:cNvSpPr txBox="1"/>
          <p:nvPr/>
        </p:nvSpPr>
        <p:spPr>
          <a:xfrm>
            <a:off x="271253" y="5248397"/>
            <a:ext cx="7906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10x </a:t>
            </a:r>
          </a:p>
          <a:p>
            <a:pPr algn="ctr"/>
            <a:r>
              <a:rPr lang="en-US" sz="1100" dirty="0"/>
              <a:t>reduction</a:t>
            </a:r>
          </a:p>
        </p:txBody>
      </p:sp>
    </p:spTree>
    <p:extLst>
      <p:ext uri="{BB962C8B-B14F-4D97-AF65-F5344CB8AC3E}">
        <p14:creationId xmlns:p14="http://schemas.microsoft.com/office/powerpoint/2010/main" val="428365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repeatCount="1000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the Method of Manufactured Solutions (MMS)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8" y="1441700"/>
            <a:ext cx="4951436" cy="5416300"/>
          </a:xfrm>
        </p:spPr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For complex low-Mach fluid flow applications, there are very few analytical solutions</a:t>
            </a:r>
          </a:p>
          <a:p>
            <a:pPr>
              <a:buFont typeface="Arial" charset="0"/>
              <a:buChar char="•"/>
            </a:pPr>
            <a:r>
              <a:rPr lang="en-US" dirty="0"/>
              <a:t> Consider an approach whereby the solution is manufactured (</a:t>
            </a:r>
            <a:r>
              <a:rPr lang="en-US" dirty="0" err="1"/>
              <a:t>Roache</a:t>
            </a:r>
            <a:r>
              <a:rPr lang="en-US" dirty="0"/>
              <a:t>, et al, 1990)</a:t>
            </a:r>
          </a:p>
          <a:p>
            <a:pPr>
              <a:buFont typeface="Arial" charset="0"/>
              <a:buChar char="•"/>
            </a:pPr>
            <a:r>
              <a:rPr lang="en-US" dirty="0"/>
              <a:t> Simple thermal heat conduction PDE: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with manufactured analytical form for T: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Arial" charset="0"/>
              <a:buChar char="•"/>
            </a:pPr>
            <a:r>
              <a:rPr lang="en-US" dirty="0"/>
              <a:t> Placing this MMS back into model PDE: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provides the source term: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with error now provided by:  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514" y="1106416"/>
            <a:ext cx="3015453" cy="239494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760723" y="2888368"/>
                <a:ext cx="2552622" cy="6971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𝜌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0723" y="2888368"/>
                <a:ext cx="2552622" cy="69717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11859" y="3756530"/>
                <a:ext cx="5450351" cy="610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𝑀𝑀𝑆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𝛼𝜋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  <m:r>
                            <m:rPr>
                              <m:nor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uncPr>
                            <m:fNam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𝑐𝑜𝑠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2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𝛼𝜋</m:t>
                                  </m:r>
                                  <m:r>
                                    <a:rPr lang="en-US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func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r>
                            <m:rPr>
                              <m:nor/>
                            </m:rPr>
                            <a:rPr lang="en-US" i="1" dirty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dirty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cos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⁡(2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𝛼𝜋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𝑧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859" y="3756530"/>
                <a:ext cx="5450351" cy="61093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133500" y="4633730"/>
                <a:ext cx="3807068" cy="7280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𝜌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𝑝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mr-IN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𝑀𝑀𝑆</m:t>
                              </m:r>
                            </m:sup>
                          </m:sSup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𝜆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mr-IN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𝑀𝑀𝑆</m:t>
                              </m:r>
                            </m:sup>
                          </m:sSup>
                        </m:num>
                        <m:den>
                          <m:r>
                            <a:rPr lang="mr-IN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mr-IN" i="1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𝑀𝑀𝑆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3500" y="4633730"/>
                <a:ext cx="3807068" cy="7280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8713" y="5729394"/>
                <a:ext cx="6328938" cy="89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𝑆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𝑀𝑀𝑆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4</m:t>
                          </m:r>
                        </m:den>
                      </m:f>
                      <m:sSup>
                        <m:sSupPr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𝛼𝜋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mr-IN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𝑐𝑜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𝛼𝜋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𝛼𝜋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en-US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𝛼𝜋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𝑧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13" y="5729394"/>
                <a:ext cx="6328938" cy="89351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037034" y="6310881"/>
                <a:ext cx="2083443" cy="3702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𝐸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−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𝑇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𝑀𝑀𝑆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7034" y="6310881"/>
                <a:ext cx="2083443" cy="370230"/>
              </a:xfrm>
              <a:prstGeom prst="rect">
                <a:avLst/>
              </a:prstGeom>
              <a:blipFill rotWithShape="0">
                <a:blip r:embed="rId7"/>
                <a:stretch>
                  <a:fillRect t="-91803" b="-1229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167" y="3501361"/>
            <a:ext cx="2528714" cy="327245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11859" y="828585"/>
            <a:ext cx="8595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Garamond" charset="0"/>
                <a:ea typeface="Garamond" charset="0"/>
                <a:cs typeface="Garamond" charset="0"/>
              </a:rPr>
              <a:t>Providing </a:t>
            </a:r>
            <a:r>
              <a:rPr lang="en-US" b="1" dirty="0">
                <a:latin typeface="Garamond" charset="0"/>
                <a:ea typeface="Garamond" charset="0"/>
                <a:cs typeface="Garamond" charset="0"/>
              </a:rPr>
              <a:t>confidence that the code implementation converges to the </a:t>
            </a:r>
            <a:r>
              <a:rPr lang="en-US" b="1">
                <a:latin typeface="Garamond" charset="0"/>
                <a:ea typeface="Garamond" charset="0"/>
                <a:cs typeface="Garamond" charset="0"/>
              </a:rPr>
              <a:t>proper solution</a:t>
            </a:r>
            <a:endParaRPr lang="en-US" b="1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FCB1E3-E23F-4947-87E6-E1851597104C}"/>
              </a:ext>
            </a:extLst>
          </p:cNvPr>
          <p:cNvSpPr txBox="1"/>
          <p:nvPr/>
        </p:nvSpPr>
        <p:spPr>
          <a:xfrm>
            <a:off x="5631361" y="6522028"/>
            <a:ext cx="3088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Physics-based approaches…</a:t>
            </a:r>
          </a:p>
        </p:txBody>
      </p:sp>
    </p:spTree>
    <p:extLst>
      <p:ext uri="{BB962C8B-B14F-4D97-AF65-F5344CB8AC3E}">
        <p14:creationId xmlns:p14="http://schemas.microsoft.com/office/powerpoint/2010/main" val="66233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4180</TotalTime>
  <Words>261</Words>
  <Application>Microsoft Macintosh PowerPoint</Application>
  <PresentationFormat>On-screen Show (4:3)</PresentationFormat>
  <Paragraphs>46</Paragraphs>
  <Slides>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Cambria Math</vt:lpstr>
      <vt:lpstr>Garamond</vt:lpstr>
      <vt:lpstr>Gill Sans MT</vt:lpstr>
      <vt:lpstr>Trebuchet MS</vt:lpstr>
      <vt:lpstr>Sandia2018_4x3</vt:lpstr>
      <vt:lpstr>PowerPoint Presentation</vt:lpstr>
      <vt:lpstr>Review of a Strong V&amp;V Process LES-based</vt:lpstr>
      <vt:lpstr>Review of the Method of Manufactured Solutions (MMS)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Stefan P. Domino</cp:lastModifiedBy>
  <cp:revision>152</cp:revision>
  <dcterms:created xsi:type="dcterms:W3CDTF">2017-10-14T01:15:26Z</dcterms:created>
  <dcterms:modified xsi:type="dcterms:W3CDTF">2022-05-16T17:28:27Z</dcterms:modified>
</cp:coreProperties>
</file>

<file path=docProps/thumbnail.jpeg>
</file>